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" name="Shape 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156292" y="6248400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 defTabSz="457200">
              <a:defRPr b="0"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ll-Star Coach Meeting"/>
          <p:cNvSpPr txBox="1"/>
          <p:nvPr>
            <p:ph type="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All-Star Coach Meeting</a:t>
            </a:r>
          </a:p>
        </p:txBody>
      </p:sp>
      <p:sp>
        <p:nvSpPr>
          <p:cNvPr id="28" name="January 4th, 2022"/>
          <p:cNvSpPr txBox="1"/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har char="•"/>
            </a:lvl1pPr>
          </a:lstStyle>
          <a:p>
            <a:pPr/>
            <a:r>
              <a:t>January 4th, 2022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ain and Field Closure"/>
          <p:cNvSpPr txBox="1"/>
          <p:nvPr>
            <p:ph type="title" idx="4294967295"/>
          </p:nvPr>
        </p:nvSpPr>
        <p:spPr>
          <a:xfrm>
            <a:off x="685800" y="10668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Rain and Field Closure</a:t>
            </a:r>
          </a:p>
        </p:txBody>
      </p:sp>
      <p:sp>
        <p:nvSpPr>
          <p:cNvPr id="55" name="If it rains, game updates will be posted in Matchtrak.…"/>
          <p:cNvSpPr txBox="1"/>
          <p:nvPr>
            <p:ph type="body" sz="half" idx="4294967295"/>
          </p:nvPr>
        </p:nvSpPr>
        <p:spPr>
          <a:xfrm>
            <a:off x="685800" y="21336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64032" indent="-264032" defTabSz="704087">
              <a:spcBef>
                <a:spcPts val="600"/>
              </a:spcBef>
              <a:buChar char="•"/>
              <a:defRPr sz="2772">
                <a:latin typeface="Gill Sans"/>
                <a:ea typeface="Gill Sans"/>
                <a:cs typeface="Gill Sans"/>
                <a:sym typeface="Gill Sans"/>
              </a:defRPr>
            </a:pPr>
            <a:r>
              <a:t>If it rains, game updates will be posted in Matchtrak.</a:t>
            </a:r>
          </a:p>
          <a:p>
            <a:pPr marL="264032" indent="-264032" defTabSz="704087">
              <a:buChar char="•"/>
              <a:defRPr b="1" sz="3080" u="sng">
                <a:solidFill>
                  <a:srgbClr val="FFC000"/>
                </a:solidFill>
              </a:defRPr>
            </a:pPr>
            <a:r>
              <a:t>Do not rely on any mudline!</a:t>
            </a:r>
          </a:p>
          <a:p>
            <a:pPr marL="264032" indent="-264032" defTabSz="704087">
              <a:buChar char="•"/>
              <a:defRPr b="1" sz="3080" u="sng">
                <a:solidFill>
                  <a:srgbClr val="FFC000"/>
                </a:solidFill>
              </a:defRPr>
            </a:pPr>
            <a:r>
              <a:t>Once a field is closed, it will not reopen.</a:t>
            </a:r>
          </a:p>
          <a:p>
            <a:pPr marL="264032" indent="-264032" defTabSz="704087">
              <a:spcBef>
                <a:spcPts val="500"/>
              </a:spcBef>
              <a:buChar char="•"/>
              <a:defRPr sz="2464"/>
            </a:pPr>
            <a:r>
              <a:t>Games will be re-scheduled Sunday of the following week if fields are available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e Breaker Procedures"/>
          <p:cNvSpPr txBox="1"/>
          <p:nvPr>
            <p:ph type="title" idx="4294967295"/>
          </p:nvPr>
        </p:nvSpPr>
        <p:spPr>
          <a:xfrm>
            <a:off x="685800" y="8382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Tie Breaker Procedures</a:t>
            </a:r>
          </a:p>
        </p:txBody>
      </p:sp>
      <p:sp>
        <p:nvSpPr>
          <p:cNvPr id="58" name="Head to Head competition…"/>
          <p:cNvSpPr txBox="1"/>
          <p:nvPr>
            <p:ph type="body" sz="half" idx="4294967295"/>
          </p:nvPr>
        </p:nvSpPr>
        <p:spPr>
          <a:xfrm>
            <a:off x="685800" y="19050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2325" indent="-322325" defTabSz="859536">
              <a:buChar char="•"/>
              <a:defRPr sz="3008">
                <a:latin typeface="Gill Sans"/>
                <a:ea typeface="Gill Sans"/>
                <a:cs typeface="Gill Sans"/>
                <a:sym typeface="Gill Sans"/>
              </a:defRPr>
            </a:pPr>
            <a:r>
              <a:t>Head to Head competition</a:t>
            </a:r>
          </a:p>
          <a:p>
            <a:pPr marL="322325" indent="-322325" defTabSz="859536">
              <a:buChar char="•"/>
              <a:defRPr sz="3008">
                <a:latin typeface="Gill Sans"/>
                <a:ea typeface="Gill Sans"/>
                <a:cs typeface="Gill Sans"/>
                <a:sym typeface="Gill Sans"/>
              </a:defRPr>
            </a:pPr>
            <a:r>
              <a:t>Highest Goal Differential (max of 3 goals/game)</a:t>
            </a:r>
          </a:p>
          <a:p>
            <a:pPr marL="322325" indent="-322325" defTabSz="859536">
              <a:buChar char="•"/>
              <a:defRPr sz="3008">
                <a:latin typeface="Gill Sans"/>
                <a:ea typeface="Gill Sans"/>
                <a:cs typeface="Gill Sans"/>
                <a:sym typeface="Gill Sans"/>
              </a:defRPr>
            </a:pPr>
            <a:r>
              <a:t>Least Goals Scored Against (max of 3 goals/game)</a:t>
            </a:r>
          </a:p>
          <a:p>
            <a:pPr marL="322325" indent="-322325" defTabSz="859536">
              <a:buChar char="•"/>
              <a:defRPr sz="3008">
                <a:latin typeface="Gill Sans"/>
                <a:ea typeface="Gill Sans"/>
                <a:cs typeface="Gill Sans"/>
                <a:sym typeface="Gill Sans"/>
              </a:defRPr>
            </a:pPr>
            <a:r>
              <a:t>Goals Scored For (maximum of 3 goals/game)</a:t>
            </a:r>
          </a:p>
          <a:p>
            <a:pPr marL="322325" indent="-322325" defTabSz="859536">
              <a:buChar char="•"/>
              <a:defRPr sz="3008">
                <a:latin typeface="Gill Sans"/>
                <a:ea typeface="Gill Sans"/>
                <a:cs typeface="Gill Sans"/>
                <a:sym typeface="Gill Sans"/>
              </a:defRPr>
            </a:pPr>
            <a:r>
              <a:t>Coin flip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aperwork/other items"/>
          <p:cNvSpPr txBox="1"/>
          <p:nvPr>
            <p:ph type="title" idx="4294967295"/>
          </p:nvPr>
        </p:nvSpPr>
        <p:spPr>
          <a:xfrm>
            <a:off x="685800" y="8382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Paperwork/other items</a:t>
            </a:r>
          </a:p>
        </p:txBody>
      </p:sp>
      <p:sp>
        <p:nvSpPr>
          <p:cNvPr id="61" name="No coach or player ID cards this season. Required if advancing in Area or Section playoffs…"/>
          <p:cNvSpPr txBox="1"/>
          <p:nvPr>
            <p:ph type="body" sz="half" idx="4294967295"/>
          </p:nvPr>
        </p:nvSpPr>
        <p:spPr>
          <a:xfrm>
            <a:off x="685800" y="20574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7175" indent="-257175" defTabSz="685800">
              <a:spcBef>
                <a:spcPts val="500"/>
              </a:spcBef>
              <a:buChar char="•"/>
              <a:defRPr sz="2100"/>
            </a:pPr>
            <a:r>
              <a:t>No coach or player ID cards this season. Required if advancing in Area or Section playoffs</a:t>
            </a:r>
            <a:endParaRPr sz="1800"/>
          </a:p>
          <a:p>
            <a:pPr marL="257175" indent="-257175" defTabSz="685800">
              <a:spcBef>
                <a:spcPts val="500"/>
              </a:spcBef>
              <a:buChar char="•"/>
              <a:defRPr sz="2100"/>
            </a:pPr>
            <a:r>
              <a:t>Player registration/medical release forms required to be with the coach or team representative</a:t>
            </a:r>
            <a:endParaRPr sz="1800"/>
          </a:p>
          <a:p>
            <a:pPr lvl="1" marL="557212" indent="-214312" defTabSz="685800">
              <a:spcBef>
                <a:spcPts val="0"/>
              </a:spcBef>
              <a:defRPr sz="1800"/>
            </a:pPr>
            <a:r>
              <a:t>Practices</a:t>
            </a:r>
            <a:endParaRPr sz="1500"/>
          </a:p>
          <a:p>
            <a:pPr lvl="1" marL="557212" indent="-214312" defTabSz="685800">
              <a:spcBef>
                <a:spcPts val="0"/>
              </a:spcBef>
              <a:defRPr sz="1800"/>
            </a:pPr>
            <a:r>
              <a:t>Games</a:t>
            </a:r>
            <a:endParaRPr sz="1500"/>
          </a:p>
          <a:p>
            <a:pPr lvl="1" marL="557212" indent="-214312" defTabSz="685800">
              <a:spcBef>
                <a:spcPts val="0"/>
              </a:spcBef>
              <a:defRPr sz="1800"/>
            </a:pPr>
            <a:r>
              <a:t>Team Activities</a:t>
            </a:r>
            <a:endParaRPr sz="1500"/>
          </a:p>
          <a:p>
            <a:pPr lvl="1" marL="557212" indent="-214312" defTabSz="685800">
              <a:spcBef>
                <a:spcPts val="0"/>
              </a:spcBef>
              <a:defRPr sz="1800"/>
            </a:pPr>
            <a:r>
              <a:t>Signed roster at all games</a:t>
            </a:r>
            <a:endParaRPr sz="1500"/>
          </a:p>
          <a:p>
            <a:pPr marL="257175" indent="-257175" defTabSz="685800">
              <a:spcBef>
                <a:spcPts val="500"/>
              </a:spcBef>
              <a:buChar char="•"/>
              <a:defRPr sz="2100"/>
            </a:pPr>
            <a:r>
              <a:t>Blue Sombrero/Sports Connect lineup cards in player uniform number order - low to high.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ames"/>
          <p:cNvSpPr txBox="1"/>
          <p:nvPr>
            <p:ph type="title" idx="4294967295"/>
          </p:nvPr>
        </p:nvSpPr>
        <p:spPr>
          <a:xfrm>
            <a:off x="685800" y="6857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Games</a:t>
            </a:r>
          </a:p>
        </p:txBody>
      </p:sp>
      <p:sp>
        <p:nvSpPr>
          <p:cNvPr id="64" name="Uniforms – All uniforms must match.…"/>
          <p:cNvSpPr txBox="1"/>
          <p:nvPr>
            <p:ph type="body" sz="half" idx="4294967295"/>
          </p:nvPr>
        </p:nvSpPr>
        <p:spPr>
          <a:xfrm>
            <a:off x="685800" y="17526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88035" indent="-288035" defTabSz="768095">
              <a:spcBef>
                <a:spcPts val="400"/>
              </a:spcBef>
              <a:buChar char="•"/>
              <a:defRPr sz="2016"/>
            </a:pPr>
            <a:r>
              <a:t>Uniforms – All uniforms must match.</a:t>
            </a:r>
          </a:p>
          <a:p>
            <a:pPr lvl="1" marL="624077" indent="-240029" defTabSz="768095">
              <a:spcBef>
                <a:spcPts val="0"/>
              </a:spcBef>
              <a:defRPr sz="1679"/>
            </a:pPr>
            <a:r>
              <a:t>Home team is required to wear pinnies if the home team’s and opposing team’s jerseys are similar in color. (The referee will determine if the colors are similar)</a:t>
            </a:r>
          </a:p>
          <a:p>
            <a:pPr marL="288035" indent="-288035" defTabSz="768095">
              <a:spcBef>
                <a:spcPts val="600"/>
              </a:spcBef>
              <a:buChar char="•"/>
              <a:defRPr b="1" sz="2688" u="sng">
                <a:solidFill>
                  <a:srgbClr val="FFC000"/>
                </a:solidFill>
              </a:defRPr>
            </a:pPr>
            <a:r>
              <a:t>No player plays the full game until all players have played three-quarters (3/4) of the game.</a:t>
            </a:r>
          </a:p>
          <a:p>
            <a:pPr marL="288035" indent="-288035" defTabSz="768095">
              <a:spcBef>
                <a:spcPts val="400"/>
              </a:spcBef>
              <a:buChar char="•"/>
              <a:defRPr sz="2016"/>
            </a:pPr>
            <a:r>
              <a:t>Lineup Cards</a:t>
            </a:r>
          </a:p>
          <a:p>
            <a:pPr lvl="1" marL="624077" indent="-240029" defTabSz="768095">
              <a:spcBef>
                <a:spcPts val="0"/>
              </a:spcBef>
              <a:defRPr sz="1679"/>
            </a:pPr>
            <a:r>
              <a:t>MUST be generated from Blue Sombrero/Sports Connect</a:t>
            </a:r>
          </a:p>
          <a:p>
            <a:pPr lvl="1" marL="624077" indent="-240029" defTabSz="768095">
              <a:spcBef>
                <a:spcPts val="0"/>
              </a:spcBef>
              <a:defRPr sz="1679"/>
            </a:pPr>
            <a:r>
              <a:t>Jersey numbers required</a:t>
            </a:r>
          </a:p>
          <a:p>
            <a:pPr lvl="1" marL="624077" indent="-240029" defTabSz="768095">
              <a:spcBef>
                <a:spcPts val="0"/>
              </a:spcBef>
              <a:defRPr sz="1679"/>
            </a:pPr>
            <a:r>
              <a:t>Printed jersey number preferred over handwritten lineup card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wards and Section Tournament"/>
          <p:cNvSpPr txBox="1"/>
          <p:nvPr>
            <p:ph type="title" idx="4294967295"/>
          </p:nvPr>
        </p:nvSpPr>
        <p:spPr>
          <a:xfrm>
            <a:off x="685800" y="10668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68680">
              <a:defRPr sz="4180"/>
            </a:lvl1pPr>
          </a:lstStyle>
          <a:p>
            <a:pPr/>
            <a:r>
              <a:t>Awards and Section Tournament</a:t>
            </a:r>
          </a:p>
        </p:txBody>
      </p:sp>
      <p:sp>
        <p:nvSpPr>
          <p:cNvPr id="67" name="Medals for 1st &amp; 2nd place teams in each division…"/>
          <p:cNvSpPr txBox="1"/>
          <p:nvPr>
            <p:ph type="body" sz="half" idx="4294967295"/>
          </p:nvPr>
        </p:nvSpPr>
        <p:spPr>
          <a:xfrm>
            <a:off x="685800" y="29718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500"/>
              </a:spcBef>
              <a:buChar char="•"/>
              <a:defRPr sz="2400"/>
            </a:pPr>
            <a:r>
              <a:t>Medals for 1st &amp; 2nd place teams in each division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Section 11 U10-U14 All Stars Tournament - Santee (SD area)</a:t>
            </a:r>
          </a:p>
          <a:p>
            <a:pPr lvl="1" marL="742950" indent="-285750">
              <a:spcBef>
                <a:spcPts val="0"/>
              </a:spcBef>
              <a:defRPr sz="2000"/>
            </a:pPr>
            <a:r>
              <a:t>February 19-20, 2022</a:t>
            </a:r>
          </a:p>
          <a:p>
            <a:pPr lvl="1" marL="742950" indent="-285750">
              <a:spcBef>
                <a:spcPts val="0"/>
              </a:spcBef>
              <a:defRPr sz="2000"/>
            </a:pPr>
          </a:p>
          <a:p>
            <a:pPr>
              <a:spcBef>
                <a:spcPts val="500"/>
              </a:spcBef>
              <a:buChar char="•"/>
              <a:defRPr sz="2400"/>
            </a:pPr>
            <a:r>
              <a:t>Western States Tournament</a:t>
            </a:r>
          </a:p>
          <a:p>
            <a:pPr lvl="1" marL="742950" indent="-285750">
              <a:spcBef>
                <a:spcPts val="0"/>
              </a:spcBef>
              <a:defRPr sz="2000"/>
            </a:pPr>
            <a:r>
              <a:t>March 12-13, 2022 Morgan Hill 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Meeting Goal &amp; Purpose"/>
          <p:cNvSpPr txBox="1"/>
          <p:nvPr>
            <p:ph type="title" idx="4294967295"/>
          </p:nvPr>
        </p:nvSpPr>
        <p:spPr>
          <a:xfrm>
            <a:off x="685800" y="11430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Meeting Goal &amp; Purpose</a:t>
            </a:r>
          </a:p>
        </p:txBody>
      </p:sp>
      <p:sp>
        <p:nvSpPr>
          <p:cNvPr id="31" name="Goal: Ensure all teams understand the format, schedule, and requirements of the all-star program.…"/>
          <p:cNvSpPr txBox="1"/>
          <p:nvPr>
            <p:ph type="body" idx="4294967295"/>
          </p:nvPr>
        </p:nvSpPr>
        <p:spPr>
          <a:xfrm>
            <a:off x="685800" y="2438400"/>
            <a:ext cx="7772400" cy="3886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buChar char="•"/>
            </a:pPr>
            <a:r>
              <a:t>Goal: Ensure all teams understand the format, schedule, and requirements of the all-star program. </a:t>
            </a:r>
          </a:p>
          <a:p>
            <a:pPr>
              <a:lnSpc>
                <a:spcPct val="80000"/>
              </a:lnSpc>
              <a:buChar char="•"/>
            </a:pPr>
            <a:r>
              <a:t>Purpose:  Establish expectations so we may provide a fun program for our players.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ea Q Rules &amp; Guidelines"/>
          <p:cNvSpPr txBox="1"/>
          <p:nvPr>
            <p:ph type="title" idx="4294967295"/>
          </p:nvPr>
        </p:nvSpPr>
        <p:spPr>
          <a:xfrm>
            <a:off x="685800" y="8382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Area Q Rules &amp; Guidelines</a:t>
            </a:r>
          </a:p>
        </p:txBody>
      </p:sp>
      <p:sp>
        <p:nvSpPr>
          <p:cNvPr id="34" name="Web site…"/>
          <p:cNvSpPr txBox="1"/>
          <p:nvPr>
            <p:ph type="body" idx="4294967295"/>
          </p:nvPr>
        </p:nvSpPr>
        <p:spPr>
          <a:xfrm>
            <a:off x="685800" y="1828800"/>
            <a:ext cx="7848600" cy="4800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800"/>
              </a:spcBef>
              <a:buChar char="•"/>
              <a:defRPr sz="3600">
                <a:latin typeface="Gill Sans"/>
                <a:ea typeface="Gill Sans"/>
                <a:cs typeface="Gill Sans"/>
                <a:sym typeface="Gill Sans"/>
              </a:defRPr>
            </a:pPr>
            <a:r>
              <a:t>Web site  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www.ayso11q.org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 Area Q Guidelines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All-star tab - Area Q Schedules</a:t>
            </a:r>
          </a:p>
          <a:p>
            <a:pPr lvl="1" marL="778668" indent="-321468">
              <a:lnSpc>
                <a:spcPct val="90000"/>
              </a:lnSpc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sz="3600"/>
              <a:t>Please contact your Regional RC or Regional All-star director first with any questions or concerns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YSO Volunteers"/>
          <p:cNvSpPr txBox="1"/>
          <p:nvPr>
            <p:ph type="title" idx="4294967295"/>
          </p:nvPr>
        </p:nvSpPr>
        <p:spPr>
          <a:xfrm>
            <a:off x="685800" y="16002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AYSO Volunteers</a:t>
            </a:r>
          </a:p>
        </p:txBody>
      </p:sp>
      <p:sp>
        <p:nvSpPr>
          <p:cNvPr id="37" name="Coaches, referees, team parents…"/>
          <p:cNvSpPr txBox="1"/>
          <p:nvPr>
            <p:ph type="body" sz="half" idx="4294967295"/>
          </p:nvPr>
        </p:nvSpPr>
        <p:spPr>
          <a:xfrm>
            <a:off x="685800" y="29718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88035" indent="-288035" defTabSz="768095">
              <a:spcBef>
                <a:spcPts val="600"/>
              </a:spcBef>
              <a:buChar char="•"/>
              <a:defRPr sz="2688"/>
            </a:pPr>
            <a:r>
              <a:t>Coaches, referees, team parents</a:t>
            </a:r>
          </a:p>
          <a:p>
            <a:pPr marL="288035" indent="-288035" defTabSz="768095">
              <a:spcBef>
                <a:spcPts val="600"/>
              </a:spcBef>
              <a:buChar char="•"/>
              <a:defRPr sz="2688"/>
            </a:pPr>
            <a:r>
              <a:t>Must be registered volunteers</a:t>
            </a:r>
          </a:p>
          <a:p>
            <a:pPr marL="288035" indent="-288035" defTabSz="768095">
              <a:spcBef>
                <a:spcPts val="600"/>
              </a:spcBef>
              <a:buChar char="•"/>
              <a:defRPr sz="2688"/>
            </a:pPr>
            <a:r>
              <a:t>Safe Haven, Sudden Cardiac arrest, concussion, and level appropriate coach training.</a:t>
            </a:r>
          </a:p>
          <a:p>
            <a:pPr marL="288035" indent="-288035" defTabSz="768095">
              <a:spcBef>
                <a:spcPts val="600"/>
              </a:spcBef>
              <a:buChar char="•"/>
              <a:defRPr sz="2688"/>
            </a:pPr>
            <a:r>
              <a:t>Livescan fingerprinting will be required by CA.  Regions are using vouchers and some Livescan events are being planned.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Vision and Mission"/>
          <p:cNvSpPr txBox="1"/>
          <p:nvPr>
            <p:ph type="title" idx="4294967295"/>
          </p:nvPr>
        </p:nvSpPr>
        <p:spPr>
          <a:xfrm>
            <a:off x="685800" y="914400"/>
            <a:ext cx="7772400" cy="990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Vision and Mission</a:t>
            </a:r>
          </a:p>
        </p:txBody>
      </p:sp>
      <p:sp>
        <p:nvSpPr>
          <p:cNvPr id="40" name="Vision Statement…"/>
          <p:cNvSpPr txBox="1"/>
          <p:nvPr>
            <p:ph type="body" idx="4294967295"/>
          </p:nvPr>
        </p:nvSpPr>
        <p:spPr>
          <a:xfrm>
            <a:off x="685800" y="2057400"/>
            <a:ext cx="7772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Vision Statement</a:t>
            </a:r>
          </a:p>
          <a:p>
            <a:pPr lvl="1" marL="742950" indent="-285750">
              <a:spcBef>
                <a:spcPts val="0"/>
              </a:spcBef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To provide world class youth soccer programs that</a:t>
            </a:r>
            <a:r>
              <a:rPr>
                <a:solidFill>
                  <a:srgbClr val="FF9900"/>
                </a:solidFill>
              </a:rPr>
              <a:t> </a:t>
            </a:r>
            <a:r>
              <a:rPr b="1" u="sng">
                <a:solidFill>
                  <a:srgbClr val="FF9900"/>
                </a:solidFill>
              </a:rPr>
              <a:t>enrich children</a:t>
            </a:r>
            <a:r>
              <a:rPr b="1" u="sng">
                <a:solidFill>
                  <a:srgbClr val="FF9900"/>
                </a:solidFill>
              </a:rPr>
              <a:t>’</a:t>
            </a:r>
            <a:r>
              <a:rPr b="1" u="sng">
                <a:solidFill>
                  <a:srgbClr val="FF9900"/>
                </a:solidFill>
              </a:rPr>
              <a:t>s lives</a:t>
            </a:r>
            <a:endParaRPr b="1" u="sng">
              <a:solidFill>
                <a:srgbClr val="FF9900"/>
              </a:solidFill>
            </a:endParaRPr>
          </a:p>
          <a:p>
            <a:pPr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Mission Statement</a:t>
            </a:r>
          </a:p>
          <a:p>
            <a:pPr lvl="1" marL="742950" indent="-285750">
              <a:spcBef>
                <a:spcPts val="0"/>
              </a:spcBef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To develop and deliver quality youth soccer programs, which promote a fun, family environment based on the AYSO Philosophies…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YSO Philosophy"/>
          <p:cNvSpPr txBox="1"/>
          <p:nvPr>
            <p:ph type="title" idx="4294967295"/>
          </p:nvPr>
        </p:nvSpPr>
        <p:spPr>
          <a:xfrm>
            <a:off x="685800" y="9144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AYSO Philosophy</a:t>
            </a:r>
          </a:p>
        </p:txBody>
      </p:sp>
      <p:sp>
        <p:nvSpPr>
          <p:cNvPr id="43" name="Open Registration…"/>
          <p:cNvSpPr txBox="1"/>
          <p:nvPr>
            <p:ph type="body" idx="4294967295"/>
          </p:nvPr>
        </p:nvSpPr>
        <p:spPr>
          <a:xfrm>
            <a:off x="685800" y="2362200"/>
            <a:ext cx="7848600" cy="3429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Open Registration</a:t>
            </a:r>
          </a:p>
          <a:p>
            <a:pPr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Everyone Plays</a:t>
            </a:r>
          </a:p>
          <a:p>
            <a:pPr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Balanced Teams</a:t>
            </a:r>
          </a:p>
          <a:p>
            <a:pPr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Positive Coaching </a:t>
            </a:r>
          </a:p>
          <a:p>
            <a:pPr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Good Sportsmanship</a:t>
            </a:r>
          </a:p>
          <a:p>
            <a:pPr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Player Development – Focus on core skills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xpectations for coaches"/>
          <p:cNvSpPr txBox="1"/>
          <p:nvPr>
            <p:ph type="title" idx="4294967295"/>
          </p:nvPr>
        </p:nvSpPr>
        <p:spPr>
          <a:xfrm>
            <a:off x="609600" y="7619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Expectations for coaches</a:t>
            </a:r>
          </a:p>
        </p:txBody>
      </p:sp>
      <p:sp>
        <p:nvSpPr>
          <p:cNvPr id="46" name="PIE principle…"/>
          <p:cNvSpPr txBox="1"/>
          <p:nvPr>
            <p:ph type="body" idx="4294967295"/>
          </p:nvPr>
        </p:nvSpPr>
        <p:spPr>
          <a:xfrm>
            <a:off x="304800" y="1752600"/>
            <a:ext cx="8305800" cy="4800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har char="•"/>
              <a:defRPr sz="2800"/>
            </a:pPr>
            <a:r>
              <a:t>PIE principle</a:t>
            </a:r>
          </a:p>
          <a:p>
            <a:pPr lvl="1" marL="742950" indent="-342900">
              <a:spcBef>
                <a:spcPts val="0"/>
              </a:spcBef>
              <a:defRPr sz="2400"/>
            </a:pPr>
            <a:r>
              <a:t>Positive, Instructional, Educational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Coach Triangle</a:t>
            </a:r>
          </a:p>
          <a:p>
            <a:pPr lvl="1" marL="742950" indent="-342900">
              <a:spcBef>
                <a:spcPts val="0"/>
              </a:spcBef>
              <a:defRPr sz="2400"/>
            </a:pPr>
            <a:r>
              <a:t>Coach, Referee, Parents (max two coaches)</a:t>
            </a:r>
          </a:p>
          <a:p>
            <a:pPr>
              <a:buChar char="•"/>
            </a:pPr>
            <a:r>
              <a:t>Sportsmanship</a:t>
            </a:r>
          </a:p>
          <a:p>
            <a:pPr lvl="1" marL="742950" indent="-342900">
              <a:spcBef>
                <a:spcPts val="0"/>
              </a:spcBef>
              <a:defRPr sz="2400"/>
            </a:pPr>
            <a:r>
              <a:t>Toward players, coaches, and referees</a:t>
            </a:r>
          </a:p>
          <a:p>
            <a:pPr lvl="1" marL="742950" indent="-342900">
              <a:spcBef>
                <a:spcPts val="0"/>
              </a:spcBef>
              <a:defRPr sz="2400"/>
            </a:pPr>
            <a:r>
              <a:t>Do not engage the referees</a:t>
            </a:r>
          </a:p>
          <a:p>
            <a:pPr lvl="1" marL="742950" indent="-342900">
              <a:spcBef>
                <a:spcPts val="0"/>
              </a:spcBef>
              <a:defRPr sz="2400"/>
            </a:pPr>
            <a:r>
              <a:t>Coaches are responsible for their conduct and the conduct of their players and spectators.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rmat"/>
          <p:cNvSpPr txBox="1"/>
          <p:nvPr>
            <p:ph type="title" idx="4294967295"/>
          </p:nvPr>
        </p:nvSpPr>
        <p:spPr>
          <a:xfrm>
            <a:off x="685800" y="9144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Format</a:t>
            </a:r>
          </a:p>
        </p:txBody>
      </p:sp>
      <p:sp>
        <p:nvSpPr>
          <p:cNvPr id="49" name="Divisions…"/>
          <p:cNvSpPr txBox="1"/>
          <p:nvPr>
            <p:ph type="body" sz="half" idx="4294967295"/>
          </p:nvPr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9184" indent="-329184" defTabSz="877823">
              <a:spcBef>
                <a:spcPts val="600"/>
              </a:spcBef>
              <a:buChar char="•"/>
              <a:defRPr sz="2688">
                <a:latin typeface="Gill Sans"/>
                <a:ea typeface="Gill Sans"/>
                <a:cs typeface="Gill Sans"/>
                <a:sym typeface="Gill Sans"/>
              </a:defRPr>
            </a:pPr>
            <a:r>
              <a:t>Divisions</a:t>
            </a:r>
          </a:p>
          <a:p>
            <a:pPr lvl="1" marL="713231" indent="-274320" defTabSz="877823">
              <a:spcBef>
                <a:spcPts val="0"/>
              </a:spcBef>
              <a:defRPr sz="2304">
                <a:latin typeface="Gill Sans"/>
                <a:ea typeface="Gill Sans"/>
                <a:cs typeface="Gill Sans"/>
                <a:sym typeface="Gill Sans"/>
              </a:defRPr>
            </a:pPr>
            <a:r>
              <a:t>10U, 12U, 14U</a:t>
            </a:r>
          </a:p>
          <a:p>
            <a:pPr marL="329184" indent="-329184" defTabSz="877823">
              <a:spcBef>
                <a:spcPts val="600"/>
              </a:spcBef>
              <a:buChar char="•"/>
              <a:defRPr sz="2688">
                <a:latin typeface="Gill Sans"/>
                <a:ea typeface="Gill Sans"/>
                <a:cs typeface="Gill Sans"/>
                <a:sym typeface="Gill Sans"/>
              </a:defRPr>
            </a:pPr>
            <a:r>
              <a:t>2 games each Saturday in January, weather permitting</a:t>
            </a:r>
          </a:p>
          <a:p>
            <a:pPr marL="329184" indent="-329184" defTabSz="877823">
              <a:spcBef>
                <a:spcPts val="600"/>
              </a:spcBef>
              <a:buChar char="•"/>
              <a:defRPr sz="2688">
                <a:latin typeface="Gill Sans"/>
                <a:ea typeface="Gill Sans"/>
                <a:cs typeface="Gill Sans"/>
                <a:sym typeface="Gill Sans"/>
              </a:defRPr>
            </a:pPr>
            <a:r>
              <a:t>Divisions with odd number of teams may only have one game on some weekends</a:t>
            </a:r>
          </a:p>
          <a:p>
            <a:pPr marL="329184" indent="-329184" defTabSz="877823">
              <a:spcBef>
                <a:spcPts val="600"/>
              </a:spcBef>
              <a:buChar char="•"/>
              <a:defRPr sz="2688">
                <a:latin typeface="Gill Sans"/>
                <a:ea typeface="Gill Sans"/>
                <a:cs typeface="Gill Sans"/>
                <a:sym typeface="Gill Sans"/>
              </a:defRPr>
            </a:pPr>
            <a:r>
              <a:t>Divisions with fewer than 8 teams will play some teams twice.  Those teams are chosen randomly.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chedules and Scoring"/>
          <p:cNvSpPr txBox="1"/>
          <p:nvPr>
            <p:ph type="title" idx="4294967295"/>
          </p:nvPr>
        </p:nvSpPr>
        <p:spPr>
          <a:xfrm>
            <a:off x="685800" y="1600200"/>
            <a:ext cx="77724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Schedules and Scoring</a:t>
            </a:r>
          </a:p>
        </p:txBody>
      </p:sp>
      <p:sp>
        <p:nvSpPr>
          <p:cNvPr id="52" name="Matchtrak will be our schedule system…"/>
          <p:cNvSpPr txBox="1"/>
          <p:nvPr>
            <p:ph type="body" sz="half" idx="4294967295"/>
          </p:nvPr>
        </p:nvSpPr>
        <p:spPr>
          <a:xfrm>
            <a:off x="685800" y="2971800"/>
            <a:ext cx="7772400" cy="3124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5754" indent="-325754" defTabSz="868680">
              <a:spcBef>
                <a:spcPts val="400"/>
              </a:spcBef>
              <a:buChar char="•"/>
              <a:defRPr sz="1900"/>
            </a:pPr>
            <a:r>
              <a:t>Matchtrak will be our schedule system</a:t>
            </a:r>
            <a:endParaRPr sz="1710"/>
          </a:p>
          <a:p>
            <a:pPr lvl="1" marL="705802" indent="-271462" defTabSz="868680">
              <a:spcBef>
                <a:spcPts val="0"/>
              </a:spcBef>
              <a:defRPr sz="1710"/>
            </a:pPr>
            <a:r>
              <a:t>Report score password:</a:t>
            </a:r>
            <a:r>
              <a:rPr b="1"/>
              <a:t> as22</a:t>
            </a:r>
            <a:endParaRPr sz="1520"/>
          </a:p>
          <a:p>
            <a:pPr marL="325754" indent="-325754" defTabSz="868680">
              <a:spcBef>
                <a:spcPts val="400"/>
              </a:spcBef>
              <a:buChar char="•"/>
              <a:defRPr sz="1900"/>
            </a:pPr>
            <a:r>
              <a:t>Scoring and Standings</a:t>
            </a:r>
            <a:endParaRPr sz="1710"/>
          </a:p>
          <a:p>
            <a:pPr lvl="1" marL="705802" indent="-271462" defTabSz="868680">
              <a:spcBef>
                <a:spcPts val="0"/>
              </a:spcBef>
              <a:defRPr sz="1710"/>
            </a:pPr>
            <a:r>
              <a:t>Standings shall be based on the following scoring system:</a:t>
            </a:r>
            <a:endParaRPr sz="1520"/>
          </a:p>
          <a:p>
            <a:pPr lvl="1" marL="705802" indent="-271462" defTabSz="868680">
              <a:spcBef>
                <a:spcPts val="0"/>
              </a:spcBef>
              <a:defRPr sz="1710"/>
            </a:pPr>
            <a:r>
              <a:t>Three (3) points for each Win.</a:t>
            </a:r>
            <a:endParaRPr sz="1520"/>
          </a:p>
          <a:p>
            <a:pPr lvl="1" marL="705802" indent="-271462" defTabSz="868680">
              <a:spcBef>
                <a:spcPts val="0"/>
              </a:spcBef>
              <a:defRPr sz="1710"/>
            </a:pPr>
            <a:r>
              <a:t>One (1) point for each Tie.</a:t>
            </a:r>
            <a:endParaRPr sz="1520"/>
          </a:p>
          <a:p>
            <a:pPr lvl="1" marL="705802" indent="-271462" defTabSz="868680">
              <a:spcBef>
                <a:spcPts val="0"/>
              </a:spcBef>
              <a:defRPr sz="1710"/>
            </a:pPr>
            <a:r>
              <a:t>Zero (0) points for each Loss.</a:t>
            </a:r>
            <a:endParaRPr sz="1520"/>
          </a:p>
          <a:p>
            <a:pPr lvl="1" marL="705802" indent="-271462" defTabSz="868680">
              <a:spcBef>
                <a:spcPts val="0"/>
              </a:spcBef>
              <a:defRPr sz="1710"/>
            </a:pPr>
            <a:r>
              <a:t>For score adjustments related to send off, referee to Section 14 Misconducts. </a:t>
            </a:r>
            <a:endParaRPr sz="1520"/>
          </a:p>
          <a:p>
            <a:pPr marL="325754" indent="-325754" defTabSz="868680">
              <a:spcBef>
                <a:spcPts val="400"/>
              </a:spcBef>
              <a:buChar char="•"/>
              <a:defRPr sz="1900"/>
            </a:pPr>
            <a:r>
              <a:t>If some games are not played due to rain, the standings will be averaged to determine the final seeding.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_Theme2">
  <a:themeElements>
    <a:clrScheme name="3_Theme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3_Theme2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3_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_Theme2">
  <a:themeElements>
    <a:clrScheme name="3_Theme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3_Theme2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3_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